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20A3215-4742-4A3F-8C85-D5FE5E69DB94}">
  <a:tblStyle styleId="{120A3215-4742-4A3F-8C85-D5FE5E69DB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pinimg.com/originals/d8/21/ba/d821ba166b3836a1cf24af33e4f0c83d.gif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Степень влияния изменений должна быть обратно пропорциональна их вероятности появления.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Стр.107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Пример восходящего: проектирование гуглодоков, определение перечня сервисов на основе сущностей, с которыми мы будем работать.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Глава 6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ru"/>
              <a:t>Абстрактный тип данных (АТД) — это набор, включающий данные и выполняемые над ними операции. Операции описывают данные для остальной части программы и позволяют их изменять.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Стр.129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Глава 7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ru"/>
              <a:t>Проблемы: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Неудачное имя метода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Нет документации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Плохое форматирование кода, смешение силей (if-else-if)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Изменение входной переменной inputRec либо неудачное имя переменной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Чтение и изменение глобальных переменных: corpExpense, profit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Размыта цель метода, много несвязанных друг с другом действий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 защищен от получения плохих данных (деление на ноль)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Магические числа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Неиспользуемые аргументы: screenX, screenY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Слишком много параметров (лучше не более 7)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Параметры метода неупорядочены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 используются методы коллекций (копирование подколлекции для заполнения inputRec.expense)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Переменная i объявленавпустую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ru"/>
              <a:t>В конце используется переменная i со странным значением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Глава 8, стр.182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 не пострадаете, даже если другой участник движения совершил что-то опасное. Также вы берете на себя собственную защиту даже если виноват другой водитель.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Аналогично и в защитном программировании: работа метода не нарушится, даже если ему снаружи пришли некорректные данные.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1. Диапазон допустимых значений, длина строк, sql, js-инъекции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Обычно приходится выбирать между устойчивостью и корректностью.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ru"/>
              <a:t>Программы с высокими требованиями к безопасности выбирают корректность (банковские транзакции), с высокими требованиями к стабильности - устойчивость.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Пример на соответствие уровня абстракции: класс, инкапсулирующий логику Работника (Employee) в случае вызова метода загрузки даных по ID, не должен кидать IOException (ибо это раскрывает детали реализации), а генерить LoadEmployeeException с привязанным к нему истинным исключением.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Глава 31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32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32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32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32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32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Гифка: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https://i.pinimg.com/originals/d8/21/ba/d821ba166b3836a1cf24af33e4f0c83d.gif</a:t>
            </a:r>
            <a:r>
              <a:rPr lang="ru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24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Главы 25-26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Главы 5-7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ru"/>
              <a:t>Пример с комментами для спецпредложений: все требования мы поймем только во время выполнения задачи.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Главы 27-29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33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Глава 34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Главы 5-7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Ни один человек не обладает интеллектом, способным вместить все детали современной компьютерной программы. Вместо этого мы должны попытаться организовать программы так, чтобы можно было безопасно работать с их отдельными фрагментами по очереди. Целью этого является минимизация объема программы, о котором нужно думать в конкретный момент времени.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2. Стрелки между подсистемами можно рассматривать как шланги с водой. Если вам захочется «выдернуть» одну из подсистем, к ней наверняка будут подключены не- сколько шлангов. Чем больше шлангов вам нужно будет отсоединить и подключить заново, тем сильнее вы промокнете. Архитектура системы должна быть такой, чтобы замена подсистем требовала как можно меньше возни со шлангами.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ru"/>
              <a:t>4 и 5 выполняется отдельными программистами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.png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amazon.com/Java-Concurrency-Practice-Brian-Goetz/dp/0321349601/" TargetMode="External"/><Relationship Id="rId10" Type="http://schemas.openxmlformats.org/officeDocument/2006/relationships/hyperlink" Target="https://jasonroell.com/2015/03/16/12-most-infuential-books-every-software-engineer-needs-to-read/" TargetMode="External"/><Relationship Id="rId13" Type="http://schemas.openxmlformats.org/officeDocument/2006/relationships/hyperlink" Target="https://www.manning.com/books/functional-programming-in-scala" TargetMode="External"/><Relationship Id="rId12" Type="http://schemas.openxmlformats.org/officeDocument/2006/relationships/hyperlink" Target="http://www.amazon.com/Peopleware-Productive-Projects-Teams-Second/dp/0932633439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booksites.artima.com/programming_in_scala_3ed" TargetMode="External"/><Relationship Id="rId4" Type="http://schemas.openxmlformats.org/officeDocument/2006/relationships/hyperlink" Target="http://www.amazon.com/Pragmatic-Programmer-Journeyman-Master/dp/020161622X/" TargetMode="External"/><Relationship Id="rId9" Type="http://schemas.openxmlformats.org/officeDocument/2006/relationships/hyperlink" Target="https://www.amazon.com/Clean-Coder-Conduct-Professional-Programmers/dp/0137081073/" TargetMode="External"/><Relationship Id="rId14" Type="http://schemas.openxmlformats.org/officeDocument/2006/relationships/hyperlink" Target="http://www.amazon.com/Patterns-Enterprise-Application-Architecture-Martin/dp/0321127420/" TargetMode="External"/><Relationship Id="rId5" Type="http://schemas.openxmlformats.org/officeDocument/2006/relationships/hyperlink" Target="http://www.amazon.com/Design-Patterns-Elements-Reusable-Object-Oriented/dp/0201633612/" TargetMode="External"/><Relationship Id="rId6" Type="http://schemas.openxmlformats.org/officeDocument/2006/relationships/hyperlink" Target="https://www.amazon.com/Code-Complete-Practical-Handbook-Construction/dp/0735619670" TargetMode="External"/><Relationship Id="rId7" Type="http://schemas.openxmlformats.org/officeDocument/2006/relationships/hyperlink" Target="http://www.amazon.com/Refactoring-Improving-Design-Existing-Code/dp/0201485672/" TargetMode="External"/><Relationship Id="rId8" Type="http://schemas.openxmlformats.org/officeDocument/2006/relationships/hyperlink" Target="https://www.amazon.com/Clean-Code-Handbook-Software-Craftsmanship/dp/0132350882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D2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4200"/>
              <a:t>Практические навыки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ru" sz="4200"/>
              <a:t>промышленной разработки</a:t>
            </a:r>
          </a:p>
        </p:txBody>
      </p:sp>
      <p:pic>
        <p:nvPicPr>
          <p:cNvPr descr="gerb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750" y="1156451"/>
            <a:ext cx="1652499" cy="14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принципы проектирования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aka правила выполнения проб при использовании метода проб и ошибок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aka2 принципы, характеризующие то, каким должен быть завершенный проект приложения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ru" sz="1400">
                <a:solidFill>
                  <a:srgbClr val="434343"/>
                </a:solidFill>
              </a:rPr>
              <a:t>Итеративный подход, пока не найдем оптимальное решение: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ru" sz="1400">
                <a:solidFill>
                  <a:srgbClr val="434343"/>
                </a:solidFill>
              </a:rPr>
              <a:t>Определение объектов реального мира: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Выделить объекты и их атрибуты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Действия над объектом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Действия объекта над другими объектами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Видимые и скрытые части объекта, его интерфейс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ru" sz="1400">
                <a:solidFill>
                  <a:srgbClr val="434343"/>
                </a:solidFill>
              </a:rPr>
              <a:t>Определение согласованных абстракций: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Игнорируем нерелевантные детали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Если бы, открывая или закрывая дверь, вы должны были иметь дело с отдельными волокнами древесины, молекулами лака и стали, вы вряд ли смогли бы войти в дом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Если программисты не создают более общие абстракции, разработка системы может завершиться неудачей.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принципы проектирования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 startAt="4"/>
            </a:pPr>
            <a:r>
              <a:rPr b="1" lang="ru" sz="1400">
                <a:solidFill>
                  <a:srgbClr val="434343"/>
                </a:solidFill>
              </a:rPr>
              <a:t>Инкапсуляция деталей реализации: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Блокируется доступ к деталям, к соответствующей им сложности.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Инкапсуляция позволяет смотреть на дом, но не дает подойти достаточно близко, чтобы узнать, из чего сделана дверь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 startAt="4"/>
            </a:pPr>
            <a:r>
              <a:rPr b="1" lang="ru" sz="1400">
                <a:solidFill>
                  <a:srgbClr val="434343"/>
                </a:solidFill>
              </a:rPr>
              <a:t>Сокрытие информации: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Это наиболее простой и эффективный способ снижения сложности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Интерфейс класса должен как можно меньше сообщать о своей внутренней работе (что делает, а не как делает)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Вопрос-тест: “Что мне скрыть?”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принципы проектирования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6"/>
            </a:pPr>
            <a:r>
              <a:rPr b="1" lang="ru" sz="1400">
                <a:solidFill>
                  <a:srgbClr val="434343"/>
                </a:solidFill>
              </a:rPr>
              <a:t>Определение областей вероятных изменений: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Самое сложное в проектировании - обеспечить легкость внесения изменений.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Очень полезно заранее определить и локализовать элементы, изменение которых наиболее вероятно. Такие элементы стоит изолировать в отдельных классах и пакетах.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Наиболее часто меняющиеся элементы: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Бизнес-правила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Зависимость от оборудования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Ввод-вывод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Нестандартные возможности языка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Сложные аспекты проектирования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Переменные статуса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Размеры структур данных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принципы проектирования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7"/>
            </a:pPr>
            <a:r>
              <a:rPr b="1" lang="ru" sz="1400">
                <a:solidFill>
                  <a:srgbClr val="434343"/>
                </a:solidFill>
              </a:rPr>
              <a:t>Использование шаблонов проектирования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Примеры: Singleton, Facade, Observer, Factory, Factory method, Builder, Adapter etc.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Профит: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снижение сложности при помощи применения готовых абстракций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стандартизация деталей популярных решений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указывают на возможные варианты решения при анализе проблемы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общий язык общения разработчиков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9792" r="9679" t="0"/>
          <a:stretch/>
        </p:blipFill>
        <p:spPr>
          <a:xfrm>
            <a:off x="7121225" y="2673750"/>
            <a:ext cx="1909425" cy="2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84575" y="4285450"/>
            <a:ext cx="759525" cy="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70192" y="4285442"/>
            <a:ext cx="759525" cy="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 b="8032" l="22598" r="25710" t="8292"/>
          <a:stretch/>
        </p:blipFill>
        <p:spPr>
          <a:xfrm flipH="1">
            <a:off x="4943826" y="4285450"/>
            <a:ext cx="626374" cy="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222276" y="4285450"/>
            <a:ext cx="721549" cy="7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методики проектирования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8777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aka что же конкретно делать?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ru" sz="1400">
                <a:solidFill>
                  <a:srgbClr val="434343"/>
                </a:solidFill>
              </a:rPr>
              <a:t>Итеративный подход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Детали, полученные при низкоуровневом проектировании, помогут создать прочный фундамент для принятия высокоуровневых решений. И наоборот.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Способность переключаться между высокоуровневыми и низкоуровневыми точками зрения - очень важное условие эффективного проектирования!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ru" sz="1400">
                <a:solidFill>
                  <a:srgbClr val="434343"/>
                </a:solidFill>
              </a:rPr>
              <a:t>Разделяй и властвуй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Проектируйте разные части программы по-отдельности.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Если в какой-то компоненте вы зашли в тупик - оглянитесь назад и вспомните про итерацию.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методики проектирования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0301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3"/>
            </a:pPr>
            <a:r>
              <a:rPr b="1" lang="ru" sz="1400">
                <a:solidFill>
                  <a:srgbClr val="434343"/>
                </a:solidFill>
              </a:rPr>
              <a:t>Нисходящий и восходящий подходы к проектированию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Аргументы в пользу нисходящего: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Простота. Плавное и контролируемое увеличение количества деталей.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Несколько попыток разного декомпозирования позволят найти оптимальный вариант.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Когда заканчивать проектирование? Когда уже проще закодить, чем описывать.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Если что-то неясно, то надо продолжать, ибо для других это будет головоломка.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Аргументы в пользу восходящего: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Если нисходящий подход слишком абстрактен и непонятно, с чего начинать.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Вопросы: Какие функции должна выполнять эта подсистема? Какие в ней есть объекты и сферы ответственности?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Низкоуровневые факторы (взаимодействие с оборудованием или внешними системами) могут так же влиять на основные параметры системы.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Восходящий подход, как правило, комбинируется с нисходящим.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Необходимо контролировать, чтобы восходящие наверх сложности не потопили всю систему.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методики проектирования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0301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4"/>
            </a:pPr>
            <a:r>
              <a:rPr b="1" lang="ru" sz="1400">
                <a:solidFill>
                  <a:srgbClr val="434343"/>
                </a:solidFill>
              </a:rPr>
              <a:t>Экспериментальное прототипирование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Следствие “грязности” проблемы проектирования: нельзя полностью определить проблему, не решив ее хотя бы частично.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400">
                <a:solidFill>
                  <a:srgbClr val="434343"/>
                </a:solidFill>
              </a:rPr>
              <a:t>Примеры:</a:t>
            </a:r>
            <a:r>
              <a:rPr lang="ru" sz="1400">
                <a:solidFill>
                  <a:srgbClr val="434343"/>
                </a:solidFill>
              </a:rPr>
              <a:t> производительность хранилища, скорость обработки, насколько легко система Х позволит реализовать требования Y.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400">
                <a:solidFill>
                  <a:srgbClr val="434343"/>
                </a:solidFill>
              </a:rPr>
              <a:t>Основной инструмент:</a:t>
            </a:r>
            <a:r>
              <a:rPr lang="ru" sz="1400">
                <a:solidFill>
                  <a:srgbClr val="434343"/>
                </a:solidFill>
              </a:rPr>
              <a:t> написание абсолютно минимального кода, отвечающего на поставленный вопрос и подлежащего выбрасыванию.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400">
                <a:solidFill>
                  <a:srgbClr val="434343"/>
                </a:solidFill>
              </a:rPr>
              <a:t>Основные требования </a:t>
            </a:r>
            <a:r>
              <a:rPr lang="ru" sz="1400">
                <a:solidFill>
                  <a:srgbClr val="434343"/>
                </a:solidFill>
              </a:rPr>
              <a:t>для хорошей работы методики: минимальность кода, конкретно сформулированная задача, настрой на выбрасывание кода. Иначе проектирование получается еще более “грязным”.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4"/>
            </a:pPr>
            <a:r>
              <a:rPr b="1" lang="ru" sz="1400">
                <a:solidFill>
                  <a:srgbClr val="434343"/>
                </a:solidFill>
              </a:rPr>
              <a:t>Совместное проектирование </a:t>
            </a:r>
            <a:r>
              <a:rPr lang="ru" sz="1400">
                <a:solidFill>
                  <a:srgbClr val="434343"/>
                </a:solidFill>
              </a:rPr>
              <a:t>(</a:t>
            </a:r>
            <a:r>
              <a:rPr lang="ru" sz="1400">
                <a:solidFill>
                  <a:srgbClr val="434343"/>
                </a:solidFill>
              </a:rPr>
              <a:t>о</a:t>
            </a:r>
            <a:r>
              <a:rPr lang="ru" sz="1400">
                <a:solidFill>
                  <a:srgbClr val="434343"/>
                </a:solidFill>
              </a:rPr>
              <a:t>дна голова - хорошо, а две - лучше)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Варианты: помучать коллегу, парное программирование, мини-собрание, формальный обзор, возвращение через неделю, специализированные форумы. Комбинировать по вкусу.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Эвристические методики проектирования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0301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AutoNum type="arabicPeriod" startAt="6"/>
            </a:pPr>
            <a:r>
              <a:rPr b="1" lang="ru" sz="1400">
                <a:solidFill>
                  <a:srgbClr val="434343"/>
                </a:solidFill>
              </a:rPr>
              <a:t>Документирование проектировочных решений</a:t>
            </a:r>
            <a:br>
              <a:rPr b="1" lang="ru" sz="1400">
                <a:solidFill>
                  <a:srgbClr val="434343"/>
                </a:solidFill>
              </a:rPr>
            </a:b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	</a:t>
            </a:r>
            <a:r>
              <a:rPr i="1" lang="ru" sz="1400">
                <a:solidFill>
                  <a:srgbClr val="434343"/>
                </a:solidFill>
              </a:rPr>
              <a:t>Я никогда не встречал человека, желающего читать 17 000 страниц документации, </a:t>
            </a:r>
            <a:br>
              <a:rPr i="1" lang="ru" sz="1400">
                <a:solidFill>
                  <a:srgbClr val="434343"/>
                </a:solidFill>
              </a:rPr>
            </a:br>
            <a:r>
              <a:rPr i="1" lang="ru" sz="1400">
                <a:solidFill>
                  <a:srgbClr val="434343"/>
                </a:solidFill>
              </a:rPr>
              <a:t>	а если бы встретил, то убил бы его, чтобы он не портил генофонд.</a:t>
            </a: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Джозеф Костелло (Joseph Costello)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Правило Парето: 80% усилий на разработку и анализ вариантов проектирования и 20% на документирование.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Варианты документирования:</a:t>
            </a: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прямо в коде</a:t>
            </a: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решения и протоколы дискуссий в wiki или почте</a:t>
            </a: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цифровой фотоаппарат для фиксации схем и чертежей</a:t>
            </a: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диаграммы UML с уместным уровнем детальности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Что такое Абстрактный тип данных?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Хорошая абстракция - это: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Согласованность - реализация только одного АТД, а не убер-класс с мегафункционалом.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Четкое понимание, какой абстракции соответствует класс. Нет лишних методов других или более низкоуровневых абстракций.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Минимум семантических зависимостей между методами. Все требования должны быть очевидными и явными, максимально проверяться компилятором. На худой край - assert-ами.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Хорошая абстракция согласуется с хорошей связностью (cohesion).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Наличие противоположных методов: добавление и удаление, включение и выключение.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Хорошая инкапсуляция - это: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Минимум доступных классов и членов: по умолчанию всё закрываем.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Доступ к внутренним переменным - только через методы.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В интерфейсе нет закрытых деталей реализации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Минимум (в идеале - нет вообще) дружественных классов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Минимум семантических зависимостей между методами. Все требования должны быть очевидными и явными, максимально проверяться компилятором.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Минимальное сопряжение (coupling) между абстракциями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Практические навыки промышленной разработки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488" y="994075"/>
            <a:ext cx="2807020" cy="39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Примеры семантических зависимостей, ломающих инкапсуляцию: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Не вызывать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А.init()</a:t>
            </a:r>
            <a:r>
              <a:rPr lang="ru" sz="1400">
                <a:solidFill>
                  <a:srgbClr val="434343"/>
                </a:solidFill>
              </a:rPr>
              <a:t>, потому что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A.doOperation()</a:t>
            </a:r>
            <a:r>
              <a:rPr lang="ru" sz="1400">
                <a:solidFill>
                  <a:srgbClr val="434343"/>
                </a:solidFill>
              </a:rPr>
              <a:t> его делает самостоятельно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Не вызывать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DB.connect()</a:t>
            </a:r>
            <a:r>
              <a:rPr lang="ru" sz="1400">
                <a:solidFill>
                  <a:srgbClr val="434343"/>
                </a:solidFill>
              </a:rPr>
              <a:t> перед вызовом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A.get(DB)</a:t>
            </a:r>
            <a:r>
              <a:rPr lang="ru" sz="1400">
                <a:solidFill>
                  <a:srgbClr val="434343"/>
                </a:solidFill>
              </a:rPr>
              <a:t>, потому что знаем, что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ru" sz="1400">
                <a:solidFill>
                  <a:srgbClr val="434343"/>
                </a:solidFill>
              </a:rPr>
              <a:t> самостоятельно это сделает при отсутствии соединения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Не вызывать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A.close()</a:t>
            </a:r>
            <a:r>
              <a:rPr lang="ru" sz="1400">
                <a:solidFill>
                  <a:srgbClr val="434343"/>
                </a:solidFill>
              </a:rPr>
              <a:t>, потому что знаем, что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A.completeOperation()</a:t>
            </a:r>
            <a:r>
              <a:rPr lang="ru" sz="1400">
                <a:solidFill>
                  <a:srgbClr val="434343"/>
                </a:solidFill>
              </a:rPr>
              <a:t> уже его вызвал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Использовать константу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B.MAX_VALUE</a:t>
            </a:r>
            <a:r>
              <a:rPr lang="ru" sz="1400">
                <a:solidFill>
                  <a:srgbClr val="434343"/>
                </a:solidFill>
              </a:rPr>
              <a:t> вместо константы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A.MAX_VALUE</a:t>
            </a:r>
            <a:r>
              <a:rPr lang="ru" sz="1400">
                <a:solidFill>
                  <a:srgbClr val="434343"/>
                </a:solidFill>
              </a:rPr>
              <a:t>, потому что знаем, что они равны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Все эти примеры показывают зависимость от реализации, а не от абстракции.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Хорошая абстракция и хорошая инкапсуляция тесно связаны. Не бывает одного без другого.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Классы. Наследование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Общие правила игры: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Отношение включения - отношение “содержит”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Отношение наследования - отношения “является”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Проектируем с учетом возможности наследования или запрещаем его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Данные делаем private, а не protected.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Принцип подстановки Лисков: производный класс должен являться более специализированной версией базового класса. То есть, все методы должны иметь то же самое значение (пример про счет и знак процентов)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Наследуем только то, что хотим наследовать. Если в довесок получаем еще и пачку других методов, то правильней делать “включение”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Не дублируем имена приватных методов.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Классы. Наследование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Общие правила игры (продолжение):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Не дублируем имена приватных методов.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Общие методы выносим как можно выше (пока это согласуется с абстракцией)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Базовый класс с только одним производным классом? Запашок преждевременого проектирования.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Переопределенный метод имеет пустую реализацию (в отличие от исходного)? Запашок нарушения контракта базового класса и начала чрезмерного усложнения (свойство присуще только части классов из всей иерархии).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Глубина наследования от 3 до 6 уровней? Или даже больше 6? При таком проектировании наследование становится трудноуправляемым.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Много однотипных блоков case или if-else? Возможно, реализация должна быть более объектно-ориентированной.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Классы. Множественное наследование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434343"/>
                </a:solidFill>
              </a:rPr>
              <a:t>“</a:t>
            </a:r>
            <a:r>
              <a:rPr i="1" lang="ru" sz="1400">
                <a:solidFill>
                  <a:srgbClr val="434343"/>
                </a:solidFill>
              </a:rPr>
              <a:t>В некотором смысле наследование похоже на цепную пилу: при соблюдении мер предосторожности оно может быть невероятно полезным, но при неумелом обращении последствия могут оказаться очень и очень серьезными.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434343"/>
                </a:solidFill>
              </a:rPr>
              <a:t>Если наследование — цепная пила, то множественное наследование — это старинная цепная пила повышенной мощности с барахлящим мотором, не имеющая предохранителей и не поддерживающая автоматического отключения. Иногда такой инструмент может пригодиться, но большую часть времени его лучше хранить в гараже под замком.”</a:t>
            </a:r>
          </a:p>
          <a:p>
            <a:pPr indent="45720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Стив Макконнелл, Совершенный код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Главным образом, множественное наследование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полезно при создании “миксинов” - примесей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отдельных небольших поведений: Comparable,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Serializable, Displayable etc., ибо они по-настоящему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независимы друг от друга.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10570" r="0" t="39065"/>
          <a:stretch/>
        </p:blipFill>
        <p:spPr>
          <a:xfrm>
            <a:off x="5057600" y="3403175"/>
            <a:ext cx="4086400" cy="17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Классы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Разумные причины создания классов: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Моделирование объектов реального мира - причина №1 во всех хит-парадах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Моделирование абстрактных объектов: Shape = {Circle, Square}. Нахождение таких объектов - одна из главных проблем ООП.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Снижение сложности: спрятать сложность, выведя наверх максимально простые “ручки”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Изоляция сложности: ограничение влияния таких сложных вещей, как запутанные алгоритмы, структуры данных, протоколы и пр.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Сокрытие деталей реализации: конкретный способ подключения к БД, представление данных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Ограничение влияния изменений: бизнес-правила, генерация отчетов, ввод-вывод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Облегчение повторного использования кода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Группировка родственных операций: статистические функции, работа со строками и пр.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Высококачественные методы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030850"/>
            <a:ext cx="8520600" cy="394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33020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HandleStuff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(inputRec: CorpData, crntQtr: Int, empRec: EmpData, estimRevenue: AtomicInteger, ytdRevenue: Double, screenX: Int, screenY: Int, newColor: AtomicReference[ColorType], prevColor: AtomicReference[ColorType], status: AtomicReference[StatusType], expenseType: Int 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i: </a:t>
            </a: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0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i &lt;- 0 until 100 ) {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inputRec.revenue(i) = 0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inputRec.expense(i) = corpExpense(crntQtr)(i)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UpdateCorpDatabase( empRec 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estimRevenue.set((ytdRevenue * 4.0 / crntQtr).toInt); newColor.set(prevColor.get)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status.set(SUCCESS)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expenseType == 1 ) {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i &lt;- 0 until 12 )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profit(i) = revenue(i) - expense.type1(i)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expenseType == 2 ) {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profit(i) = revenue(i) - expense.type2(i)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expenseType == 3 )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profit(i) = revenue(i) - expense.type3(i)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-69850" lvl="0" marL="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67425" y="3515775"/>
            <a:ext cx="1364875" cy="1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Высококачественные методы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Метод - самый простой и самый эффективный способ уменьшения сложности программ.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Разумные причины создания методов: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Снижение сложности: скрываем информацию, минимизируем код, уменьшаем вложенность блоков (циклов, условий)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Формирование понятной промежуточной абстракции. Например, название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resolveDestination()</a:t>
            </a:r>
            <a:r>
              <a:rPr lang="ru" sz="1400">
                <a:solidFill>
                  <a:srgbClr val="434343"/>
                </a:solidFill>
              </a:rPr>
              <a:t> уже, фактически, создает такую абстракцию и автоматически документирует ее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Предотвращение дублирования кода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Поддержка наследования: чем проще метод в базовом классе, тем проще его переопределять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Упрощение сложных булевых проверок: автодокументирование и сокрытие деталей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Повышение быстродействия: оптимизировали метод - ускорили все места, где он вызывается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Высококачественные методы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Удачные имена методов: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Имя описывает все, что метод выполняет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Имя содержит глагол-действие + (опционально) объект, к которому это действие относится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Имя не содержит невыразительные/неоднозначные глаголы: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handleMessage</a:t>
            </a:r>
            <a:r>
              <a:rPr lang="ru" sz="1400">
                <a:solidFill>
                  <a:srgbClr val="434343"/>
                </a:solidFill>
              </a:rPr>
              <a:t>,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executeService</a:t>
            </a:r>
            <a:r>
              <a:rPr lang="ru" sz="1400">
                <a:solidFill>
                  <a:srgbClr val="434343"/>
                </a:solidFill>
              </a:rPr>
              <a:t>,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processInput</a:t>
            </a:r>
            <a:r>
              <a:rPr lang="ru" sz="1400">
                <a:solidFill>
                  <a:srgbClr val="434343"/>
                </a:solidFill>
              </a:rPr>
              <a:t>.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Имена не отличаются только цифрами: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doPart1</a:t>
            </a:r>
            <a:r>
              <a:rPr lang="ru" sz="1400">
                <a:solidFill>
                  <a:srgbClr val="434343"/>
                </a:solidFill>
              </a:rPr>
              <a:t>,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doPart2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Имена часто используемых операций соответствуют конвенциям: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ru" sz="1400">
                <a:solidFill>
                  <a:srgbClr val="434343"/>
                </a:solidFill>
              </a:rPr>
              <a:t> /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ru" sz="1400">
                <a:solidFill>
                  <a:srgbClr val="434343"/>
                </a:solidFill>
              </a:rPr>
              <a:t> /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ru" sz="1400">
                <a:solidFill>
                  <a:srgbClr val="434343"/>
                </a:solidFill>
              </a:rPr>
              <a:t> / </a:t>
            </a:r>
            <a:r>
              <a:rPr lang="ru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search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Высококачественные методы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Оптимальный размер метода (основано на исследованиях):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Оптимально: 1-2 экрана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Сложный алгоритм: 100-200 непустых строк. Критерии </a:t>
            </a:r>
            <a:r>
              <a:rPr lang="ru" sz="1400">
                <a:solidFill>
                  <a:srgbClr val="434343"/>
                </a:solidFill>
              </a:rPr>
              <a:t>разбиения</a:t>
            </a:r>
            <a:r>
              <a:rPr lang="ru" sz="1400">
                <a:solidFill>
                  <a:srgbClr val="434343"/>
                </a:solidFill>
              </a:rPr>
              <a:t>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Связность метода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Глубина вложенности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Число переменных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Число ветвлений (точек принятия решения)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Необходимое число комментариев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Более 200 строк - неизбежно уменьшение понятности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700" y="3715150"/>
            <a:ext cx="1902250" cy="12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Домашнее задание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06375"/>
            <a:ext cx="8520600" cy="368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Отрефакторить lectures.oop.FatUglyController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Практические навыки промышленной разработки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0" y="1015550"/>
            <a:ext cx="3443510" cy="39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Обработка ошибок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Программы содержали, содержат и будут содержать ошибки.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Их, конечно, можно и нужно исправлять. Но и надо быть готовым с этим жить.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Идея защитного программирования похожа на идею внимательного вождения: это безопасная поездка с учетом непредсказуемости остальных участников дорожного движения.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Обработка ошибок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Стандартный подход: мусор на входе - мусор на выходе.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Ответственный подход (промышленное ПО): мусор на входе - четкая ошибка на выходе.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Ключевые правила: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Проверять все данные из внешних источников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Проверять все входные параметры метода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Решить, как обрабатывать неправильные входные данные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Обработка ошибок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Утверждения (assert) - нужны для документирования допущений, на которые опирается код: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ru" sz="1400">
                <a:solidFill>
                  <a:srgbClr val="434343"/>
                </a:solidFill>
              </a:rPr>
              <a:t>значение параметра находится в ожидаемом интервале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ru" sz="1400">
                <a:solidFill>
                  <a:srgbClr val="434343"/>
                </a:solidFill>
              </a:rPr>
              <a:t>файл/поток открыт/закрыт в начале/конце метода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ru" sz="1400">
                <a:solidFill>
                  <a:srgbClr val="434343"/>
                </a:solidFill>
              </a:rPr>
              <a:t>указатель в файле в начале/конце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arabicPeriod"/>
            </a:pPr>
            <a:r>
              <a:rPr lang="ru" sz="1400">
                <a:solidFill>
                  <a:srgbClr val="434343"/>
                </a:solidFill>
              </a:rPr>
              <a:t>значение не null (Java etc)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Утверждения, как правило, не попадают в продовскую сборку. Отсюда их проверка не должна содержать выполняемый не отладочный код.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Не надо путать ассерты с ожидаемой обработкой ошибок.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Актуально для особенно высоконадежных программ.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Обработка ошибок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Возможные реакции на ошибки: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Игнорировать/вернуть нейтральное/предыдущее/ближайшее корректное значение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Залогировать ошибку/ворнинг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Кинуть ошибку выше по стеку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Вызвать процедуру-обработчик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Прекратить выполнение программы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Две крайности: 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ru" sz="1600">
                <a:solidFill>
                  <a:srgbClr val="434343"/>
                </a:solidFill>
              </a:rPr>
              <a:t>Игнорировать (устойчивость)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600"/>
              <a:buAutoNum type="arabicPeriod"/>
            </a:pPr>
            <a:r>
              <a:rPr lang="ru" sz="1600">
                <a:solidFill>
                  <a:srgbClr val="434343"/>
                </a:solidFill>
              </a:rPr>
              <a:t>Прекратить выполнение программы (корректность)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Общий принцип при реализации обработки ошибок: </a:t>
            </a:r>
            <a:br>
              <a:rPr lang="ru" sz="1600">
                <a:solidFill>
                  <a:srgbClr val="434343"/>
                </a:solidFill>
              </a:rPr>
            </a:br>
            <a:r>
              <a:rPr lang="ru" sz="1600">
                <a:solidFill>
                  <a:srgbClr val="434343"/>
                </a:solidFill>
              </a:rPr>
              <a:t>выбрать единый подход и соблюдать его везде в проекте.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Изоляция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Чтобы не проверять всегда и везде все входные параметры, программу можно разделить на 2 зоны: недоверенную (буферную) и доверенную.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 недоверенной (буферной) зоне все входные данные считаются небезопасными и всегда очищаются/проверяются перед обработкой. Здесь же рекомендуется преобразовать их к нужному типу (строка - к дате и пр.).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 доверенной зоне все входные данные считаются “чистыми”. Поэтому к ним очистка не применяется, зато могут (и должны) применяться assert-ы.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Исключения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Основная задача исключений - оповещение других частей программы об ошибках, которые нельзя игнорировать.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Отсюда несколько правил по работе с исключениями: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Используйте только для действительно исключительных ситуаций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Генерируйте исключения в соответствии с уровнем абстракции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В описании исключения должны быть четко указаны все причины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Избегайте пустых блоков catch или комментируйте, почему они пустые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Стандартизуйте использование исключений в проекте (в т.ч. создайте общий для всех предок)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При работе со сторонней библиотекой разберитесь, какие исключения она может кидать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Защитное программирование. Тест и Прод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При разработке и тестировании: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Периодическая самодиагностика, проверка всех ошибок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Fail fast всегда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Отображение ошибок пользователю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На бою: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Проверка только серьезных ошибок (вычисления и пр.)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Fail fast только в случае критической ошибки (порча данных), </a:t>
            </a:r>
            <a:br>
              <a:rPr lang="ru" sz="1600">
                <a:solidFill>
                  <a:srgbClr val="434343"/>
                </a:solidFill>
              </a:rPr>
            </a:br>
            <a:r>
              <a:rPr lang="ru" sz="1600">
                <a:solidFill>
                  <a:srgbClr val="434343"/>
                </a:solidFill>
              </a:rPr>
              <a:t>аккуратное завершение работы (сохранение пользовательских данных)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Логирование ошибок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Отображение только критических ошибок  с инструкцией, что делать дальше и к кому обратиться за помощью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Кодстайл и его важность. Принципы определения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Форматирование не влияет на скорость выполнения, объем памяти и прочие эксплуатационные характеристики приложения на бою. Однако, от него зависит, насколько легко код можно будет прочитать и исправить, а также насколько сложно в нем будет разобраться новому программисту.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Хорошее визуальное форматирование показывает логическую структуру программы.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При выборе между красотой кода и логической структурой кода предпочтение должно отдаваться логической структуре. Отсюда также будет хорошо виден нелогичный код.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Кодстайл и его важность. Принципы определения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Опыт показывает, что </a:t>
            </a:r>
            <a:r>
              <a:rPr b="1" lang="ru">
                <a:solidFill>
                  <a:srgbClr val="434343"/>
                </a:solidFill>
              </a:rPr>
              <a:t>детали конкретного кодстайла гораздо менее важны, чем факт наличия и повсеместного использования этого кодстайла</a:t>
            </a:r>
            <a:r>
              <a:rPr lang="ru">
                <a:solidFill>
                  <a:srgbClr val="434343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Принципы хорошей схемы форматирования: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Точное представление логической структуры кода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Единообразие представления логической структуры кода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Улучшение читаемости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Минимальные изменения других строк при внесении правок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Кодстайл и его важность. Принципы определения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985650" y="928600"/>
            <a:ext cx="7172700" cy="41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someMethod[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](input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do not write expression right after "="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Multiline expressions should end with operator call to denote multilineness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"Some long value that is so long that it should not fit into one line "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000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"and it should continue on the second line"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Group code with empty lines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(i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to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doSomeImportantStuff(i)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Do nothing -- place comments like that to denote that the body should be empty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Chaining function calls place on separate lines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generateArray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%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.take(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.foreach(doSomeImportantStuff)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Do not align values with spaces/tabs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TYPE_ONE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TYPE_THREE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TYPE_FORTY_TWO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A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Практические навыки промышленной разработки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311700" y="1257375"/>
            <a:ext cx="8520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800"/>
              <a:t>“</a:t>
            </a:r>
            <a:r>
              <a:rPr i="1" lang="ru" sz="1800"/>
              <a:t>Разрыв между самыми лучшими и средними методиками разработки ПО очень широк — вероятно, шире, чем в любой другой инженерной дисциплине. Средство распространения информации о хороших методиках сыграло бы весьма важную роль.”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ru" sz="1800"/>
              <a:t>Фред Брукс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ru" sz="1800"/>
              <a:t>“</a:t>
            </a:r>
            <a:r>
              <a:rPr i="1" lang="ru" sz="1800"/>
              <a:t>Для построения метровой башни требуется твердая рука, ровная поверхность и 10 пивных банок, для башни же в 100 раз более высокой недостаточно иметь в 100 раз больше пивных банок. Такой проект требует совершенно иного планирования и конструирования.”</a:t>
            </a:r>
          </a:p>
          <a:p>
            <a:pPr indent="-69850" lvl="0" marL="0" algn="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800"/>
              <a:t>Стив Макконнелл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Кодстайл и его важность. Принципы определения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985650" y="928600"/>
            <a:ext cx="7172700" cy="41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/*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Default order of methods: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constructors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public methods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protected methods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private methods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public attributes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protected attributes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 - private attributes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ru" sz="1000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Greeter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(message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quantity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(message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(message,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sayHi()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doSayHi()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overridableSayHi()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doSayHi()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doSayHi()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println(message * quantity)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publicValue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protectedValue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43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privateValue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44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A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Виды документации: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Внешняя документация: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Общая постановка задачи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Детальное описание проектирования и его результатов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Внутренняя документация: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Включается в код, наиболее подробная и актуальная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Основа внутренней документации - не комментарии к коду, </a:t>
            </a:r>
            <a:br>
              <a:rPr lang="ru" sz="1600">
                <a:solidFill>
                  <a:srgbClr val="434343"/>
                </a:solidFill>
              </a:rPr>
            </a:br>
            <a:r>
              <a:rPr lang="ru" sz="1600">
                <a:solidFill>
                  <a:srgbClr val="434343"/>
                </a:solidFill>
              </a:rPr>
              <a:t>а </a:t>
            </a:r>
            <a:r>
              <a:rPr b="1" lang="ru" sz="1600">
                <a:solidFill>
                  <a:srgbClr val="434343"/>
                </a:solidFill>
              </a:rPr>
              <a:t>хороший стиль программирования</a:t>
            </a:r>
            <a:r>
              <a:rPr lang="ru" sz="1600">
                <a:solidFill>
                  <a:srgbClr val="434343"/>
                </a:solidFill>
              </a:rPr>
              <a:t>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Грамотная структура программы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Простые и понятные подходы, шаблоны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Подходящие имена классов, переменных и методов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Именованные константы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Ясное форматирование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ru" sz="1400">
                <a:solidFill>
                  <a:srgbClr val="434343"/>
                </a:solidFill>
              </a:rPr>
              <a:t>Минимизация сложности потока управления и структур данных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11700" y="1886375"/>
            <a:ext cx="3000000" cy="27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i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i &lt;= num; i++ ) { meetsCriteria[ i ] =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i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i &lt;= num /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i++ ) { j = i + i;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		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j &lt;= num 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meetsCriteria[ j ] =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j = j + i;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i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i &lt;= num; i++ 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meetsCriteria[ i ] 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ru" sz="1000">
                <a:solidFill>
                  <a:srgbClr val="1E90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000">
                <a:solidFill>
                  <a:srgbClr val="1E90FF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i + </a:t>
            </a:r>
            <a:r>
              <a:rPr lang="ru" sz="1000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 meets criteria."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); 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3618700" y="1886375"/>
            <a:ext cx="5165100" cy="27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primeCandidate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primeCandidate &lt;= num; primeCandidate++ ) {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isPrime[ primeCandidate ] =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					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		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</a:t>
            </a: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factor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factor &lt; ( num /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); factor++ ) {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00AAAA"/>
                </a:solidFill>
                <a:latin typeface="Consolas"/>
                <a:ea typeface="Consolas"/>
                <a:cs typeface="Consolas"/>
                <a:sym typeface="Consolas"/>
              </a:rPr>
              <a:t>  int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factorableNumber = factor + factor;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factorableNumber &lt;= num 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isPrime[ factorableNumber ] =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factorableNumber = factorableNumber + factor;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}					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		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primeCandidate = </a:t>
            </a:r>
            <a:r>
              <a:rPr lang="ru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primeCandidate &lt;= num; primeCandidate++ 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" sz="1000">
                <a:solidFill>
                  <a:srgbClr val="0000AA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 isPrime[ primeCandidate ] ) {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System.</a:t>
            </a:r>
            <a:r>
              <a:rPr lang="ru" sz="1000">
                <a:solidFill>
                  <a:srgbClr val="1E90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000">
                <a:solidFill>
                  <a:srgbClr val="1E90FF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 primeCandidate + </a:t>
            </a:r>
            <a:r>
              <a:rPr lang="ru" sz="1000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 is prime."</a:t>
            </a: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);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11850" y="1018050"/>
            <a:ext cx="8520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 sz="1800"/>
              <a:t>Хорошо написанный код - это уже  </a:t>
            </a:r>
            <a:br>
              <a:rPr lang="ru" sz="1800"/>
            </a:br>
            <a:r>
              <a:rPr lang="ru" sz="1800"/>
              <a:t>большая часть детальной документации!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2587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Комментировать или не комментировать?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300" y="2038400"/>
            <a:ext cx="38100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0301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Хорошие комментарии не повторяют код и не объясняют его. Они поясняют его цель.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Комментарии должны объяснять намерения программиста на более высоком уровне абстракции, чем код.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solidFill>
                  <a:srgbClr val="434343"/>
                </a:solidFill>
              </a:rPr>
              <a:t>Шестимесячное исследование, проведенное в IBM, показало, что программисты, отвечавшие за сопровождение программы, «чаще всего говорили, что труднее всего было понять цель автора кода» (Fjelstad and Hamlen, 1979).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030175"/>
            <a:ext cx="87513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434343"/>
                </a:solidFill>
              </a:rPr>
              <a:t>Виды комментариев: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Повторение кода. Самые бесполезные.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Объяснение кода. Лучше писать код понятно. Но сюрпризы надо пояснять!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Маркер в коде. Должны быть стандартизованы.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Резюме кода. Как повторение кода, но на более высоком уровне. Обычно полезны.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Описание цели кода. Самые полезные.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Информация, не выражаемая в форме кода: копирайт, внешние ссылки.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Тоже полезно.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Хитрый код = плохой код. Его лучше переписать, чем комментировать.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Самодокументирующийся код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030175"/>
            <a:ext cx="87513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434343"/>
                </a:solidFill>
              </a:rPr>
              <a:t>Полезные советы: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Документируйте в интерфейсе его контракт (неявные предположения)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Комментируйте ограничения методов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Если меняется глобальное состояние - так же надо зто описать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Ссылайтесь на источники используемых алгоритмов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175" y="1467600"/>
            <a:ext cx="30670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Программы меняются.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Всегда.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Даже те, которые меняться не должны.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Надо научиться с этим жить.</a:t>
            </a: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0" l="0" r="11527" t="0"/>
          <a:stretch/>
        </p:blipFill>
        <p:spPr>
          <a:xfrm>
            <a:off x="6133075" y="1106375"/>
            <a:ext cx="2699224" cy="22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06375"/>
            <a:ext cx="56049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Но гораздо печальней тот факт,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что если этим процессом не управлять,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то программы обязательно скатываются в УГ.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64" y="1106375"/>
            <a:ext cx="2699237" cy="22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План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Проектирование. Методики. ООП.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Защитное программирование. Обработка ошибок.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Кодстайл и его важность. Принципы определения кодстайла.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Методики оценки качества программ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Тестирование силами разработчика. Отладка.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Рефакторинг. Стратегии и предпосылки.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Оптимизация кода. Оценка и подходы.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Общесистемная разработка. Интеграция отдельных частей.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Взаимодействие внутри команды. Личность разработчика.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Стратегии и предпосылки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06375"/>
            <a:ext cx="53043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Рефакторинг</a:t>
            </a:r>
            <a:r>
              <a:rPr lang="ru">
                <a:solidFill>
                  <a:srgbClr val="434343"/>
                </a:solidFill>
              </a:rPr>
              <a:t> - это изменение внутренней структуры программы без изменения наблюдаемого поведения, призванное облегчить ее понимание и удешевить модификацию.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400" y="1004800"/>
            <a:ext cx="2992557" cy="39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Код повторяется - принцип DRY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Метод слишком велик - в ООП редко методы вырастают за пределы одного экрана. Возможно, стоит выделить отдельный класс.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Цикл слишком велик или глубоко вложен в другие циклы - преобразовать  в метод.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Класс имеет плохую связность - разбить на несколько классов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Интерфейс класса не формирует согласованную абстракцию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Метод принимает слишком много параметров - вероятно, абстракция, формируемая интерфейсом метода, выбрана неудачно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Отдельные части класса изменяются независимо от других его частей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При изменении программы требуется одновременно изменять несколько классов</a:t>
            </a:r>
          </a:p>
        </p:txBody>
      </p:sp>
      <p:sp>
        <p:nvSpPr>
          <p:cNvPr id="371" name="Shape 37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Виды запашков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Виды запашков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Приходится одновременно изменять несколько иерархий наследования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Приходится одновременно изменять несколько блоков if/case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Метод использует больше данных из чужого класса, чем из своего собственного - возможно, его стоит перенести в этот чужой класс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Элементарный тип данных перегружен (на него наложено много ограничений), возможно стоит вынести его в отделный класс (тип Money)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Класс имеет слишком ограниченную функциональность - возможно, имеет смысл его удалить, распределив функционал по другим классам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Вызов метода только передает данные другому методу - возможно, абстракция плохо согласована с этим методом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Один класс знает слишком много о другом - нарушение инкапсуляции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 startAt="9"/>
            </a:pPr>
            <a:r>
              <a:rPr lang="ru">
                <a:solidFill>
                  <a:srgbClr val="434343"/>
                </a:solidFill>
              </a:rPr>
              <a:t>Метод имеет неудачное имя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Виды запашков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17"/>
            </a:pPr>
            <a:r>
              <a:rPr lang="ru">
                <a:solidFill>
                  <a:srgbClr val="434343"/>
                </a:solidFill>
              </a:rPr>
              <a:t>Данные-члены являются открытыми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17"/>
            </a:pPr>
            <a:r>
              <a:rPr lang="ru">
                <a:solidFill>
                  <a:srgbClr val="434343"/>
                </a:solidFill>
              </a:rPr>
              <a:t>Подкласс использует только малую часть методов своих предков - возможно, наследование надо поменять на включение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17"/>
            </a:pPr>
            <a:r>
              <a:rPr lang="ru">
                <a:solidFill>
                  <a:srgbClr val="434343"/>
                </a:solidFill>
              </a:rPr>
              <a:t>Сложный код объясняется при помощи комментариев - перепишите код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17"/>
            </a:pPr>
            <a:r>
              <a:rPr lang="ru">
                <a:solidFill>
                  <a:srgbClr val="434343"/>
                </a:solidFill>
              </a:rPr>
              <a:t>Код содержит глобальные переменные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17"/>
            </a:pPr>
            <a:r>
              <a:rPr lang="ru">
                <a:solidFill>
                  <a:srgbClr val="434343"/>
                </a:solidFill>
              </a:rPr>
              <a:t>Код “на будущее”, “впрок”: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Требование к такому коду хуже специфицировано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Не учтены специфичные этим требованиям тонкости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Другие программисты полагаются на то, что этот код достаточно отлажен и протестирован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Дополнительная сложность при разработке и рефакторинге с нулевой пользой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Гораздо эффективней писать текущий код просто и понятно так, чтобы потом можно было легко его дополнять и исправлять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Замена магического числа на именованную константу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Присвоение переменной более ясного имени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Замена выражения на вызов метода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Введение/удаление промежуточной переменной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Преобразование многоцелевой переменной в одноцелевые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Выделение набора констант в Enum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Замена </a:t>
            </a:r>
            <a:r>
              <a:rPr lang="ru">
                <a:solidFill>
                  <a:srgbClr val="434343"/>
                </a:solidFill>
              </a:rPr>
              <a:t>if/case на вызов полиморфного метода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Преобразование объемного метода в класс с несколькими методами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Отделение операции запроса данных от операции их изменения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Передача в метод целого объекта вместо набора полей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Передача в метод набора полей вместо целого объекта</a:t>
            </a:r>
          </a:p>
        </p:txBody>
      </p:sp>
      <p:sp>
        <p:nvSpPr>
          <p:cNvPr id="389" name="Shape 38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Топ видов рефакторинга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Правило 80/20: тратьте время на 20% видов рефакторинга, обеспечивающих 80% выгоды.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>
                <a:solidFill>
                  <a:srgbClr val="434343"/>
                </a:solidFill>
              </a:rPr>
              <a:t>80% ошибок происходят в 20% наиболее сложных модулей.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При внесении изменений в код улучшайте те места, к которым прикасаетесь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При работе над легаси-системой полезно выстроить промежуточный интерфейс между старой и новой системами и постепенно переводить функционал с одной стороны на другую</a:t>
            </a:r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Рефакторинг. Когда и как его делать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Оптимизация кода. Оценка и подходы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ru">
                <a:solidFill>
                  <a:srgbClr val="434343"/>
                </a:solidFill>
              </a:rPr>
              <a:t>￼Во имя эффективности — причем достигается она далеко не всегда — совершается больше компьютерных грехов, чем по любой другой причине, включая банальную глупость.</a:t>
            </a: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ru">
                <a:solidFill>
                  <a:srgbClr val="434343"/>
                </a:solidFill>
              </a:rPr>
              <a:t>У. А. Вульф (W. A. Wulf)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Опять принцип Парето: на 20% методов программы приходится 80% времени ее выполнения (на практике 4% кода выполняются 50% времени).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Следствие для интерпретируемых языков: напишите все на более медленном языке и перепишите наиболее проблемные места на быстром языке типа C/C++.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Оптимизация кода. Типичные заблуждения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Чем меньше строк высокоуровневого языка, там быстрее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Контрпример: разворачивание циклов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Одни операции, вероятно, выполняются быстрее других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Нужны измерения производительности для данной версии языка, компилятора, библиотек, среды исполнения (ЦПУ, память и пр.)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Оптимизацию следует выполнять по мере написания кода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Программисты очень плохо угадывают наиболее узкие места (те самые 4%)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Уменьшается акцент на понятности и легкости дорабатывания основного кода)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Быстродействие программы не менее важно, чем ее корректность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Некорректные, но быстрые программы никому не нужны. Сначала всегда корректность!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Оптимизация кода. Алгоритм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Напишите хороший и понятный легко изменяемый код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Если его надо ускорить: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Сохраните рабочую версию, чтобы потом можно было к ней вернуться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Выполните профилирование с целью найти узкие места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Выясните причины низкого быстродействия: архитектурная ошибка, алгоритм, типы данных и др. Если оптимизация кода неуместна - возвращаемся к п.1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Оптимизируйте найденное узкое место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Оцените каждое улучшение (по одному за раз!)</a:t>
            </a:r>
          </a:p>
          <a:p>
            <a:pPr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Если оптимизация не привела к улучшению - откатитесь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Повторить пункт 2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Оптимизация кода. Методики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Конкретные методики оптимизации, как правило, сильно зависят от используемого языка и архитектуры.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Общее понимание подходов можно посмотреть в 26-й главе книги “Совершенный код”.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Для нашего с вами случая наиболее эффективными являются подходы: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Минимум внешних вызовов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Асинхронные взаимодействия и правильные таймауты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Кеширование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Оптимизация запросов в БД, создание нужных индексов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Проектирование. Методики. ООП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Проектирование - “грязная” проблема: проблему нужно «решить» один раз, чтобы получить ее ясное определение, а затем еще раз для создания работоспособного решения.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Проектирование - недетерминированный процесс. Спроектировать компьютерную программу можно десятками разных способов.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Общесистемная разработка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76125" y="3436500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С ростом размера проекта появляется необходимость поддерживать взаимодействие. Большинство методологий разработки сводится к уменьшению проблем взаимодействия (отсюда основной принцип выбора “лучшей” методологии - облегчение взаимодействия).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313" y="1004800"/>
            <a:ext cx="3921376" cy="22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Общесистемная разработка</a:t>
            </a:r>
          </a:p>
        </p:txBody>
      </p:sp>
      <p:graphicFrame>
        <p:nvGraphicFramePr>
          <p:cNvPr id="432" name="Shape 432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{120A3215-4742-4A3F-8C85-D5FE5E69DB94}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b="1" lang="ru"/>
                        <a:t>Размер проекта (число строк кода)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b="1" lang="ru"/>
                        <a:t>Число строк кода на человека в год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 К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2.5 К - 25 К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10 К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2.0 К - 25 К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100 К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1.0 К - 20 К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1 000 К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0.7 К - 10 К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10 000 К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0.3 К - 5 К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Общесистемная разработка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При прочих равных, производительность в больших проектах будет ниже, чем в маленьких.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При прочих равных большие проекты будут содержать больше ошибок на 1000 строк кода, чем маленькие.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Деятельность, которая в малых проектах сама собой разумеется, в больших проектах должна быть тщательно спланирована.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С ростом размера проекта непосредственно программирование занимает все меньшую ее часть.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Общесистемная разработка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 программировании многие исследования показывают разницу на порядки в качестве написанных программ, их размерах и производительности программистов. Вот цифры для лучших и худших программистов с 7-летнем стажем: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Время первоначальной разработки: 20 к 1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Время отладки: 25 к 1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Размер программы: 5 к 1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Скорость выполнения: 10 к 1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Нет четкой взаимосвязи между опытом и качеством кода.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Хорошие программисты стремятся к объединению. Плохие - тоже :)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=&gt; Польза первых 10% разработчиков намного превышает пользу остальных.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Личность разработчика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Важнейшие качества разработчика: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Скромность - необходимо понимание, что наши возможности ограничены и эти ограничения надо компенсировать (снижение нагрузки на мозг)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Любопытство к постоянно меняющимся техническим вопросам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Изучение процесса разработки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Экспериментирование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Изучение чужих способов решения проблем (проще прочитать, чем самим решить)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Анализ и планирование перед действием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Изучайте другие проекты, ищите удачные и неудачные решения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Показывайте свои проекты другим, собирайте мнения других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Постоянное профессиональное развитие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Личность разработчика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Важнейшие качества разработчика (продолжение):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3"/>
            </a:pPr>
            <a:r>
              <a:rPr lang="ru">
                <a:solidFill>
                  <a:srgbClr val="434343"/>
                </a:solidFill>
              </a:rPr>
              <a:t>Профессиональная честность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Охотное признание собственных ошибок. Бесполезно их скрывать.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Четкое понимание того, что происходит в программе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ru">
                <a:solidFill>
                  <a:srgbClr val="434343"/>
                </a:solidFill>
              </a:rPr>
              <a:t>Предоставление реалистичных отчетов о сроках и статусе проекта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 startAt="3"/>
            </a:pPr>
            <a:r>
              <a:rPr lang="ru">
                <a:solidFill>
                  <a:srgbClr val="434343"/>
                </a:solidFill>
              </a:rPr>
              <a:t>Творчество и дисциплина: чем больше проект, тем более упорядоченным он должен быть. Конвенции - для второстепенного.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 startAt="3"/>
            </a:pPr>
            <a:r>
              <a:rPr lang="ru">
                <a:solidFill>
                  <a:srgbClr val="434343"/>
                </a:solidFill>
              </a:rPr>
              <a:t>“Просвещенная” лень: решать неприятные проблемы, тратя на них как можно меньше времени. Голова здесь - лучший помощник.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Личность разработчика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Сомнительные качества разработчика: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Настойчивость: если нет прогресса какое-то время, то отложите проблему и дайте подсознанию над ней поработать. Осознанно прерывайте себя.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Опыт - каждые 5-10 лет технологии значительно меняются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Ночные бдения и овертаймы - уменьшают эффективность и угнетают интеллект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434343"/>
                </a:solidFill>
              </a:rPr>
              <a:t>Если вы посвятите небольшую долю своего времени чтению книг и изучению программирования (например, одну книгу за 1-2 месяца), через полгода вы будете намного превосходить большинство своих коллег.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Бонус: основы мастерства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Главная цель программирования - борьба со сложностью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Процесс программирования оказывает большое влияние на результат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Групповое программирование - это больше общение с людьми, а не компьютером; код пишется для людей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Программирование в терминах бизнес-области помогает управлять сложностью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Итерация в любом процессе помогает улучшить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результат: проектирование, оценка, разработка,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ревью, оптимизация.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Религия и догматы - неуместны. Лучше всего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комбинировать различные методики и подходы. </a:t>
            </a:r>
            <a:br>
              <a:rPr lang="ru">
                <a:solidFill>
                  <a:srgbClr val="434343"/>
                </a:solidFill>
              </a:rPr>
            </a:br>
            <a:r>
              <a:rPr lang="ru">
                <a:solidFill>
                  <a:srgbClr val="434343"/>
                </a:solidFill>
              </a:rPr>
              <a:t>Единого лучшего решения - нет.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400" y="2995900"/>
            <a:ext cx="2954600" cy="21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Бонус 2: Литература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311700" y="9539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Junior: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3"/>
              </a:rPr>
              <a:t>Programming in Scala, 3rd Edition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4"/>
              </a:rPr>
              <a:t>The Pragmatic Programmer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5"/>
              </a:rPr>
              <a:t>Design Patterns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Middle: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accent5"/>
                </a:solidFill>
                <a:hlinkClick r:id="rId6"/>
              </a:rPr>
              <a:t>Code Complete 2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7"/>
              </a:rPr>
              <a:t>Refactoring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8"/>
              </a:rPr>
              <a:t>Clean Code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9"/>
              </a:rPr>
              <a:t>The Clean Coder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ru" u="sng">
                <a:solidFill>
                  <a:schemeClr val="accent5"/>
                </a:solidFill>
                <a:hlinkClick r:id="rId10"/>
              </a:rPr>
              <a:t>12 Most Influential Books Every Software Engineer Needs to Read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4178425" y="953975"/>
            <a:ext cx="48825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Senior: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11"/>
              </a:rPr>
              <a:t>Java Concurrency In Practice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12"/>
              </a:rPr>
              <a:t>Peopleware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13"/>
              </a:rPr>
              <a:t>Functional Programming in Scala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14"/>
              </a:rPr>
              <a:t>Patterns of Enterprise Application Architecture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Проектирование. Методики. ООП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434343"/>
                </a:solidFill>
              </a:rPr>
              <a:t>Главный технический принцип </a:t>
            </a:r>
            <a:br>
              <a:rPr lang="ru" sz="3000">
                <a:solidFill>
                  <a:srgbClr val="434343"/>
                </a:solidFill>
              </a:rPr>
            </a:br>
            <a:r>
              <a:rPr lang="ru" sz="3000">
                <a:solidFill>
                  <a:srgbClr val="434343"/>
                </a:solidFill>
              </a:rPr>
              <a:t>разработки ПО?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Проектирование. Методики. ООП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434343"/>
                </a:solidFill>
              </a:rPr>
              <a:t>Управление сложностью!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Если работа над проектом достигает момента, после которого уже никто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не может полностью понять, как изменение одного фрагмента программы 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400">
                <a:solidFill>
                  <a:srgbClr val="434343"/>
                </a:solidFill>
              </a:rPr>
              <a:t>повлияет на другие фрагменты, прогресс прекращается.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ru" sz="1400">
                <a:solidFill>
                  <a:srgbClr val="434343"/>
                </a:solidFill>
              </a:rPr>
              <a:t>“Компьютерные технологии - единственная отрасль, заставляющая человеческий разум охватывать диапазон, простирающийся от отдельных битов до нескольких сотен мегабайт информации, что соответствует отношению 1 к 10^9, или разнице в девять порядков”*</a:t>
            </a: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434343"/>
                </a:solidFill>
              </a:rPr>
              <a:t>Эдсгер Дейкстра</a:t>
            </a:r>
            <a:br>
              <a:rPr lang="ru" sz="1400">
                <a:solidFill>
                  <a:srgbClr val="434343"/>
                </a:solidFill>
              </a:rPr>
            </a:br>
            <a:r>
              <a:rPr lang="ru" sz="1200">
                <a:solidFill>
                  <a:srgbClr val="434343"/>
                </a:solidFill>
              </a:rPr>
              <a:t>* сейчас уже более 15 порядков</a:t>
            </a:r>
          </a:p>
          <a:p>
            <a:pPr indent="-6985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900" y="1578500"/>
            <a:ext cx="182040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4E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79700"/>
            <a:ext cx="8520600" cy="572700"/>
          </a:xfrm>
          <a:prstGeom prst="rect">
            <a:avLst/>
          </a:prstGeom>
          <a:solidFill>
            <a:srgbClr val="FFDD2D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Проектирование. Методики. ООП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06375"/>
            <a:ext cx="8520600" cy="339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434343"/>
                </a:solidFill>
              </a:rPr>
              <a:t>Уровни проектирования: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Программная система: что должна делать система в целом?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Разделение системы на подсистемы/пакеты</a:t>
            </a:r>
          </a:p>
          <a:p>
            <a:pPr indent="-3429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lphaLcPeriod"/>
            </a:pPr>
            <a:r>
              <a:rPr lang="ru" sz="1800">
                <a:solidFill>
                  <a:srgbClr val="434343"/>
                </a:solidFill>
              </a:rPr>
              <a:t>Примеры: Business rules, DB, GUI, OS interaction</a:t>
            </a:r>
          </a:p>
          <a:p>
            <a:pPr indent="-342900" lvl="1" marL="91440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AutoNum type="alphaLcPeriod"/>
            </a:pPr>
            <a:r>
              <a:rPr lang="ru" sz="1800">
                <a:solidFill>
                  <a:srgbClr val="434343"/>
                </a:solidFill>
              </a:rPr>
              <a:t>Чем меньше взаимодействий между подсистемами - тем лучше!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Разделение пакетов на классы</a:t>
            </a:r>
          </a:p>
          <a:p>
            <a:pPr indent="-342900" lvl="1" marL="91440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AutoNum type="alphaLcPeriod"/>
            </a:pPr>
            <a:r>
              <a:rPr lang="ru" sz="1800">
                <a:solidFill>
                  <a:srgbClr val="434343"/>
                </a:solidFill>
              </a:rPr>
              <a:t>Определяем основные сущности и детали их взаимодействия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Разделение классов на данные и методы</a:t>
            </a: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ru">
                <a:solidFill>
                  <a:srgbClr val="434343"/>
                </a:solidFill>
              </a:rPr>
              <a:t>Проектирование методов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